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97" d="100"/>
          <a:sy n="97" d="100"/>
        </p:scale>
        <p:origin x="60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7/15/21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socialwork.org/episode.asp?ep=263" TargetMode="External"/><Relationship Id="rId2" Type="http://schemas.openxmlformats.org/officeDocument/2006/relationships/hyperlink" Target="https://www.insocialwork.org/episode.asp?ep=20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660401"/>
            <a:ext cx="7766936" cy="3390436"/>
          </a:xfrm>
        </p:spPr>
        <p:txBody>
          <a:bodyPr/>
          <a:lstStyle/>
          <a:p>
            <a:pPr algn="ctr"/>
            <a:r>
              <a:rPr lang="en-US" b="1" dirty="0">
                <a:solidFill>
                  <a:srgbClr val="00B0F0"/>
                </a:solidFill>
              </a:rPr>
              <a:t>TRAUMA-INFORMED CARE: </a:t>
            </a:r>
            <a:br>
              <a:rPr lang="en-US" b="1" dirty="0">
                <a:solidFill>
                  <a:srgbClr val="00B0F0"/>
                </a:solidFill>
              </a:rPr>
            </a:br>
            <a:r>
              <a:rPr lang="en-US" b="1" dirty="0">
                <a:solidFill>
                  <a:srgbClr val="00B0F0"/>
                </a:solidFill>
              </a:rPr>
              <a:t>Long Term Nursing Care</a:t>
            </a:r>
            <a:endParaRPr lang="en-US" dirty="0">
              <a:solidFill>
                <a:srgbClr val="00B0F0"/>
              </a:solidFill>
            </a:endParaRPr>
          </a:p>
        </p:txBody>
      </p:sp>
      <p:sp>
        <p:nvSpPr>
          <p:cNvPr id="3" name="Subtitle 2"/>
          <p:cNvSpPr>
            <a:spLocks noGrp="1"/>
          </p:cNvSpPr>
          <p:nvPr>
            <p:ph type="subTitle" idx="1"/>
          </p:nvPr>
        </p:nvSpPr>
        <p:spPr/>
        <p:txBody>
          <a:bodyPr/>
          <a:lstStyle/>
          <a:p>
            <a:r>
              <a:rPr lang="en-US" dirty="0"/>
              <a:t>MICHIGAN MASONIC HOME </a:t>
            </a:r>
          </a:p>
        </p:txBody>
      </p:sp>
    </p:spTree>
    <p:extLst>
      <p:ext uri="{BB962C8B-B14F-4D97-AF65-F5344CB8AC3E}">
        <p14:creationId xmlns:p14="http://schemas.microsoft.com/office/powerpoint/2010/main" val="2196892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Organizational Culture and Power</a:t>
            </a:r>
          </a:p>
        </p:txBody>
      </p:sp>
      <p:sp>
        <p:nvSpPr>
          <p:cNvPr id="3" name="Content Placeholder 2"/>
          <p:cNvSpPr>
            <a:spLocks noGrp="1"/>
          </p:cNvSpPr>
          <p:nvPr>
            <p:ph idx="1"/>
          </p:nvPr>
        </p:nvSpPr>
        <p:spPr/>
        <p:txBody>
          <a:bodyPr/>
          <a:lstStyle/>
          <a:p>
            <a:endParaRPr lang="en-US" dirty="0"/>
          </a:p>
          <a:p>
            <a:r>
              <a:rPr lang="en-US" dirty="0"/>
              <a:t>Trauma informed care is an organizational approach that requires commitment from staff on all levels. It is a shared perspective to “see people as people.” </a:t>
            </a:r>
          </a:p>
          <a:p>
            <a:pPr lvl="1"/>
            <a:r>
              <a:rPr lang="en-US" dirty="0"/>
              <a:t>Greet, speak and care for Residents in a way that you would want to be spoken to and treated. </a:t>
            </a:r>
          </a:p>
          <a:p>
            <a:pPr marL="0" indent="0">
              <a:buNone/>
            </a:pPr>
            <a:endParaRPr lang="en-US" dirty="0"/>
          </a:p>
        </p:txBody>
      </p:sp>
    </p:spTree>
    <p:extLst>
      <p:ext uri="{BB962C8B-B14F-4D97-AF65-F5344CB8AC3E}">
        <p14:creationId xmlns:p14="http://schemas.microsoft.com/office/powerpoint/2010/main" val="2503647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Resources</a:t>
            </a:r>
            <a:r>
              <a:rPr lang="en-US" dirty="0"/>
              <a:t> </a:t>
            </a:r>
          </a:p>
        </p:txBody>
      </p:sp>
      <p:sp>
        <p:nvSpPr>
          <p:cNvPr id="3" name="Content Placeholder 2"/>
          <p:cNvSpPr>
            <a:spLocks noGrp="1"/>
          </p:cNvSpPr>
          <p:nvPr>
            <p:ph idx="1"/>
          </p:nvPr>
        </p:nvSpPr>
        <p:spPr>
          <a:xfrm>
            <a:off x="639773" y="1869644"/>
            <a:ext cx="8596668" cy="3880773"/>
          </a:xfrm>
        </p:spPr>
        <p:txBody>
          <a:bodyPr>
            <a:normAutofit fontScale="92500" lnSpcReduction="10000"/>
          </a:bodyPr>
          <a:lstStyle/>
          <a:p>
            <a:endParaRPr lang="en-US" dirty="0"/>
          </a:p>
          <a:p>
            <a:r>
              <a:rPr lang="en-US" dirty="0"/>
              <a:t>The Impacts of Trauma in Later Life </a:t>
            </a:r>
          </a:p>
          <a:p>
            <a:pPr marL="0" indent="0">
              <a:buNone/>
            </a:pPr>
            <a:r>
              <a:rPr lang="en-US" dirty="0">
                <a:hlinkClick r:id="rId2"/>
              </a:rPr>
              <a:t>https://www.insocialwork.org/episode.asp?ep=208</a:t>
            </a:r>
            <a:endParaRPr lang="en-US" dirty="0"/>
          </a:p>
          <a:p>
            <a:endParaRPr lang="en-US" dirty="0"/>
          </a:p>
          <a:p>
            <a:r>
              <a:rPr lang="en-US" dirty="0"/>
              <a:t>Trauma Informed Care in Residential Long Term Care for Older Adults</a:t>
            </a:r>
          </a:p>
          <a:p>
            <a:pPr marL="0" indent="0">
              <a:buNone/>
            </a:pPr>
            <a:r>
              <a:rPr lang="en-US" dirty="0">
                <a:hlinkClick r:id="rId3"/>
              </a:rPr>
              <a:t>https://www.insocialwork.org/episode.asp?ep=263</a:t>
            </a:r>
            <a:endParaRPr lang="en-US" dirty="0"/>
          </a:p>
          <a:p>
            <a:pPr marL="0" indent="0">
              <a:buNone/>
            </a:pPr>
            <a:endParaRPr lang="en-US" dirty="0"/>
          </a:p>
          <a:p>
            <a:pPr marL="0" indent="0">
              <a:buNone/>
            </a:pPr>
            <a:r>
              <a:rPr lang="en-US" dirty="0"/>
              <a:t>The National LTC Ombudsman Resource Center, LTCOP Reference Guide</a:t>
            </a:r>
          </a:p>
          <a:p>
            <a:pPr marL="0" indent="0">
              <a:buNone/>
            </a:pPr>
            <a:endParaRPr lang="en-US" dirty="0"/>
          </a:p>
          <a:p>
            <a:pPr marL="0" indent="0">
              <a:buNone/>
            </a:pPr>
            <a:endParaRPr lang="en-US" dirty="0"/>
          </a:p>
          <a:p>
            <a:pPr marL="0" indent="0">
              <a:buNone/>
            </a:pPr>
            <a:r>
              <a:rPr lang="en-US" sz="1200" dirty="0"/>
              <a:t>Date: 07/08/2021</a:t>
            </a:r>
          </a:p>
          <a:p>
            <a:pPr marL="0" indent="0">
              <a:buNone/>
            </a:pPr>
            <a:endParaRPr lang="en-US" dirty="0"/>
          </a:p>
          <a:p>
            <a:endParaRPr lang="en-US" dirty="0"/>
          </a:p>
        </p:txBody>
      </p:sp>
    </p:spTree>
    <p:extLst>
      <p:ext uri="{BB962C8B-B14F-4D97-AF65-F5344CB8AC3E}">
        <p14:creationId xmlns:p14="http://schemas.microsoft.com/office/powerpoint/2010/main" val="3479891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WHAT IS TRAUMA? </a:t>
            </a:r>
          </a:p>
        </p:txBody>
      </p:sp>
      <p:sp>
        <p:nvSpPr>
          <p:cNvPr id="3" name="Content Placeholder 2"/>
          <p:cNvSpPr>
            <a:spLocks noGrp="1"/>
          </p:cNvSpPr>
          <p:nvPr>
            <p:ph idx="1"/>
          </p:nvPr>
        </p:nvSpPr>
        <p:spPr>
          <a:xfrm>
            <a:off x="677334" y="2160589"/>
            <a:ext cx="8596668" cy="3617911"/>
          </a:xfrm>
        </p:spPr>
        <p:txBody>
          <a:bodyPr>
            <a:normAutofit fontScale="92500" lnSpcReduction="10000"/>
          </a:bodyPr>
          <a:lstStyle/>
          <a:p>
            <a:pPr marL="0" indent="0">
              <a:buNone/>
            </a:pPr>
            <a:r>
              <a:rPr lang="en-US" sz="1500" b="1" dirty="0"/>
              <a:t>According to the Substance Abuse and Mental Health Services Administration (SAMHSA), “individual trauma results from an event, series of events, or set of circumstances that is experienced by an individual as physically or emotionally harmful or life threatening and that has lasting adverse effects on the individual’s functioning and mental, physical, social, emotional, or spiritual well-being.” </a:t>
            </a:r>
          </a:p>
          <a:p>
            <a:r>
              <a:rPr lang="en-US" sz="1500" dirty="0">
                <a:solidFill>
                  <a:srgbClr val="00B0F0"/>
                </a:solidFill>
              </a:rPr>
              <a:t>Examples of events that may cause trauma include, but are not limited to: </a:t>
            </a:r>
          </a:p>
          <a:p>
            <a:pPr>
              <a:buFont typeface="Arial" panose="020B0604020202020204" pitchFamily="34" charset="0"/>
              <a:buChar char="•"/>
            </a:pPr>
            <a:r>
              <a:rPr lang="en-US" sz="1200" dirty="0"/>
              <a:t>Domestic violence</a:t>
            </a:r>
          </a:p>
          <a:p>
            <a:pPr>
              <a:buFont typeface="Arial" panose="020B0604020202020204" pitchFamily="34" charset="0"/>
              <a:buChar char="•"/>
            </a:pPr>
            <a:r>
              <a:rPr lang="en-US" sz="1200" dirty="0"/>
              <a:t>Child abuse </a:t>
            </a:r>
          </a:p>
          <a:p>
            <a:pPr>
              <a:buFont typeface="Arial" panose="020B0604020202020204" pitchFamily="34" charset="0"/>
              <a:buChar char="•"/>
            </a:pPr>
            <a:r>
              <a:rPr lang="en-US" sz="1200" dirty="0"/>
              <a:t>Sexual assault</a:t>
            </a:r>
          </a:p>
          <a:p>
            <a:pPr>
              <a:buFont typeface="Arial" panose="020B0604020202020204" pitchFamily="34" charset="0"/>
              <a:buChar char="•"/>
            </a:pPr>
            <a:r>
              <a:rPr lang="en-US" sz="1200" dirty="0"/>
              <a:t>Death of a long-time partner/spouse</a:t>
            </a:r>
          </a:p>
          <a:p>
            <a:pPr>
              <a:buFont typeface="Arial" panose="020B0604020202020204" pitchFamily="34" charset="0"/>
              <a:buChar char="•"/>
            </a:pPr>
            <a:r>
              <a:rPr lang="en-US" sz="1200" dirty="0"/>
              <a:t>Car accidents</a:t>
            </a:r>
          </a:p>
          <a:p>
            <a:pPr>
              <a:buFont typeface="Arial" panose="020B0604020202020204" pitchFamily="34" charset="0"/>
              <a:buChar char="•"/>
            </a:pPr>
            <a:r>
              <a:rPr lang="en-US" sz="1200" dirty="0"/>
              <a:t>Large-scale natural and human-caused disasters</a:t>
            </a:r>
          </a:p>
          <a:p>
            <a:pPr>
              <a:buFont typeface="Arial" panose="020B0604020202020204" pitchFamily="34" charset="0"/>
              <a:buChar char="•"/>
            </a:pPr>
            <a:r>
              <a:rPr lang="en-US" sz="1200" dirty="0"/>
              <a:t>War</a:t>
            </a:r>
          </a:p>
          <a:p>
            <a:pPr>
              <a:buFont typeface="Arial" panose="020B0604020202020204" pitchFamily="34" charset="0"/>
              <a:buChar char="•"/>
            </a:pPr>
            <a:r>
              <a:rPr lang="en-US" sz="1200" dirty="0"/>
              <a:t>Serious illness</a:t>
            </a:r>
          </a:p>
        </p:txBody>
      </p:sp>
    </p:spTree>
    <p:extLst>
      <p:ext uri="{BB962C8B-B14F-4D97-AF65-F5344CB8AC3E}">
        <p14:creationId xmlns:p14="http://schemas.microsoft.com/office/powerpoint/2010/main" val="121628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solidFill>
                  <a:srgbClr val="00B0F0"/>
                </a:solidFill>
              </a:rPr>
              <a:t>Moving into a long-term care facility may even be a traumatic experience to some individuals as they feel the loss of their home and independence. </a:t>
            </a:r>
            <a:br>
              <a:rPr lang="en-US" sz="2400" b="1" dirty="0">
                <a:solidFill>
                  <a:srgbClr val="00B0F0"/>
                </a:solidFill>
              </a:rPr>
            </a:br>
            <a:endParaRPr lang="en-US" sz="2400" dirty="0">
              <a:solidFill>
                <a:srgbClr val="00B0F0"/>
              </a:solidFill>
            </a:endParaRPr>
          </a:p>
        </p:txBody>
      </p:sp>
      <p:sp>
        <p:nvSpPr>
          <p:cNvPr id="3" name="Content Placeholder 2"/>
          <p:cNvSpPr>
            <a:spLocks noGrp="1"/>
          </p:cNvSpPr>
          <p:nvPr>
            <p:ph idx="1"/>
          </p:nvPr>
        </p:nvSpPr>
        <p:spPr/>
        <p:txBody>
          <a:bodyPr>
            <a:normAutofit/>
          </a:bodyPr>
          <a:lstStyle/>
          <a:p>
            <a:pPr marL="0" indent="0">
              <a:buNone/>
            </a:pPr>
            <a:r>
              <a:rPr lang="en-US" dirty="0"/>
              <a:t>A person's experience of an event determines whether it is traumatic and everyone's experience is unique. </a:t>
            </a:r>
          </a:p>
          <a:p>
            <a:pPr lvl="0">
              <a:buClr>
                <a:srgbClr val="90C226"/>
              </a:buClr>
            </a:pPr>
            <a:r>
              <a:rPr lang="en-US" b="1" dirty="0">
                <a:solidFill>
                  <a:srgbClr val="00B0F0"/>
                </a:solidFill>
              </a:rPr>
              <a:t>SIGNS OF TRAUMA </a:t>
            </a:r>
          </a:p>
          <a:p>
            <a:pPr>
              <a:buFont typeface="Arial" panose="020B0604020202020204" pitchFamily="34" charset="0"/>
              <a:buChar char="•"/>
            </a:pPr>
            <a:r>
              <a:rPr lang="en-US" sz="1600" dirty="0"/>
              <a:t>Intrusive thoughts of the event that may occur out of the blue. </a:t>
            </a:r>
          </a:p>
          <a:p>
            <a:pPr>
              <a:buFont typeface="Arial" panose="020B0604020202020204" pitchFamily="34" charset="0"/>
              <a:buChar char="•"/>
            </a:pPr>
            <a:r>
              <a:rPr lang="en-US" sz="1600" dirty="0"/>
              <a:t>Nightmares. </a:t>
            </a:r>
          </a:p>
          <a:p>
            <a:pPr>
              <a:buFont typeface="Arial" panose="020B0604020202020204" pitchFamily="34" charset="0"/>
              <a:buChar char="•"/>
            </a:pPr>
            <a:r>
              <a:rPr lang="en-US" sz="1600" dirty="0"/>
              <a:t>Visual images of the event. </a:t>
            </a:r>
          </a:p>
          <a:p>
            <a:pPr>
              <a:buFont typeface="Arial" panose="020B0604020202020204" pitchFamily="34" charset="0"/>
              <a:buChar char="•"/>
            </a:pPr>
            <a:r>
              <a:rPr lang="en-US" sz="1600" dirty="0"/>
              <a:t>Loss of memory and concentration abilities. </a:t>
            </a:r>
          </a:p>
          <a:p>
            <a:pPr>
              <a:buFont typeface="Arial" panose="020B0604020202020204" pitchFamily="34" charset="0"/>
              <a:buChar char="•"/>
            </a:pPr>
            <a:r>
              <a:rPr lang="en-US" sz="1600" dirty="0"/>
              <a:t>Disorientation. </a:t>
            </a:r>
          </a:p>
          <a:p>
            <a:pPr>
              <a:buFont typeface="Arial" panose="020B0604020202020204" pitchFamily="34" charset="0"/>
              <a:buChar char="•"/>
            </a:pPr>
            <a:r>
              <a:rPr lang="en-US" sz="1600" dirty="0"/>
              <a:t>Confusion. </a:t>
            </a:r>
          </a:p>
          <a:p>
            <a:pPr>
              <a:buFont typeface="Arial" panose="020B0604020202020204" pitchFamily="34" charset="0"/>
              <a:buChar char="•"/>
            </a:pPr>
            <a:r>
              <a:rPr lang="en-US" sz="1600" dirty="0"/>
              <a:t>Mood swings. </a:t>
            </a:r>
          </a:p>
          <a:p>
            <a:pPr marL="0" indent="0">
              <a:buNone/>
            </a:pPr>
            <a:endParaRPr lang="en-US" dirty="0"/>
          </a:p>
        </p:txBody>
      </p:sp>
    </p:spTree>
    <p:extLst>
      <p:ext uri="{BB962C8B-B14F-4D97-AF65-F5344CB8AC3E}">
        <p14:creationId xmlns:p14="http://schemas.microsoft.com/office/powerpoint/2010/main" val="103734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42950"/>
            <a:ext cx="8596668" cy="2387600"/>
          </a:xfrm>
        </p:spPr>
        <p:txBody>
          <a:bodyPr>
            <a:normAutofit/>
          </a:bodyPr>
          <a:lstStyle/>
          <a:p>
            <a:r>
              <a:rPr lang="en-US" sz="1800" dirty="0"/>
              <a:t>                           </a:t>
            </a:r>
            <a:br>
              <a:rPr lang="en-US" dirty="0"/>
            </a:br>
            <a:r>
              <a:rPr lang="en-US" dirty="0"/>
              <a:t>            </a:t>
            </a:r>
            <a:r>
              <a:rPr lang="en-US" sz="2000" b="1" dirty="0">
                <a:solidFill>
                  <a:srgbClr val="00B0F0"/>
                </a:solidFill>
              </a:rPr>
              <a:t>of adults have experienced some kind of traumatic    event. Therefore, it is likely that a large majority of Residents may be affected, and a best practice would be to approach all Residents assuming they have experienced something in their life that may trigger a response. </a:t>
            </a:r>
            <a:endParaRPr lang="en-US" sz="2000" dirty="0">
              <a:solidFill>
                <a:srgbClr val="00B0F0"/>
              </a:solidFill>
            </a:endParaRPr>
          </a:p>
        </p:txBody>
      </p:sp>
      <p:sp>
        <p:nvSpPr>
          <p:cNvPr id="3" name="Content Placeholder 2"/>
          <p:cNvSpPr>
            <a:spLocks noGrp="1"/>
          </p:cNvSpPr>
          <p:nvPr>
            <p:ph idx="1"/>
          </p:nvPr>
        </p:nvSpPr>
        <p:spPr>
          <a:xfrm>
            <a:off x="677334" y="3536950"/>
            <a:ext cx="8596668" cy="2794000"/>
          </a:xfrm>
        </p:spPr>
        <p:txBody>
          <a:bodyPr/>
          <a:lstStyle/>
          <a:p>
            <a:endParaRPr lang="en-US" dirty="0"/>
          </a:p>
          <a:p>
            <a:r>
              <a:rPr lang="en-US" dirty="0"/>
              <a:t>A trauma-informed organization treats everyone in ways that protect trauma survivors from re-traumatization. </a:t>
            </a:r>
          </a:p>
        </p:txBody>
      </p:sp>
      <p:pic>
        <p:nvPicPr>
          <p:cNvPr id="5" name="Picture 4"/>
          <p:cNvPicPr>
            <a:picLocks noChangeAspect="1"/>
          </p:cNvPicPr>
          <p:nvPr/>
        </p:nvPicPr>
        <p:blipFill>
          <a:blip r:embed="rId2"/>
          <a:stretch>
            <a:fillRect/>
          </a:stretch>
        </p:blipFill>
        <p:spPr>
          <a:xfrm>
            <a:off x="792369" y="673099"/>
            <a:ext cx="1550781" cy="940593"/>
          </a:xfrm>
          <a:prstGeom prst="rect">
            <a:avLst/>
          </a:prstGeom>
        </p:spPr>
      </p:pic>
    </p:spTree>
    <p:extLst>
      <p:ext uri="{BB962C8B-B14F-4D97-AF65-F5344CB8AC3E}">
        <p14:creationId xmlns:p14="http://schemas.microsoft.com/office/powerpoint/2010/main" val="290058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The Regulations say…..</a:t>
            </a:r>
          </a:p>
        </p:txBody>
      </p:sp>
      <p:sp>
        <p:nvSpPr>
          <p:cNvPr id="3" name="Content Placeholder 2"/>
          <p:cNvSpPr>
            <a:spLocks noGrp="1"/>
          </p:cNvSpPr>
          <p:nvPr>
            <p:ph idx="1"/>
          </p:nvPr>
        </p:nvSpPr>
        <p:spPr/>
        <p:txBody>
          <a:bodyPr/>
          <a:lstStyle/>
          <a:p>
            <a:endParaRPr lang="en-US" dirty="0"/>
          </a:p>
          <a:p>
            <a:r>
              <a:rPr lang="en-US" dirty="0"/>
              <a:t>“Trauma survivors, including veterans, survivors of large-scale natural and human-caused disasters, Holocaust survivors and survivors of abuse, are among those who may be residents of long-term care facilities.  For these individuals, the utilization of trauma-informed approaches is an essential part of person-centered care.”  </a:t>
            </a:r>
          </a:p>
          <a:p>
            <a:endParaRPr lang="en-US" dirty="0"/>
          </a:p>
          <a:p>
            <a:pPr marL="0" indent="0" algn="ctr">
              <a:buNone/>
            </a:pPr>
            <a:r>
              <a:rPr lang="en-US" sz="2000" b="1" dirty="0">
                <a:solidFill>
                  <a:srgbClr val="00B0F0"/>
                </a:solidFill>
              </a:rPr>
              <a:t>Trauma Informed Care</a:t>
            </a:r>
          </a:p>
          <a:p>
            <a:pPr marL="0" indent="0" algn="ctr">
              <a:buNone/>
            </a:pPr>
            <a:r>
              <a:rPr lang="en-US" sz="2000" b="1" i="1" dirty="0">
                <a:solidFill>
                  <a:srgbClr val="00B0F0"/>
                </a:solidFill>
              </a:rPr>
              <a:t>Does not include</a:t>
            </a:r>
          </a:p>
          <a:p>
            <a:pPr marL="0" indent="0" algn="ctr">
              <a:buNone/>
            </a:pPr>
            <a:r>
              <a:rPr lang="en-US" sz="2000" b="1" dirty="0">
                <a:solidFill>
                  <a:srgbClr val="00B0F0"/>
                </a:solidFill>
              </a:rPr>
              <a:t>Trauma Treatment</a:t>
            </a:r>
          </a:p>
          <a:p>
            <a:endParaRPr lang="en-US" dirty="0"/>
          </a:p>
        </p:txBody>
      </p:sp>
    </p:spTree>
    <p:extLst>
      <p:ext uri="{BB962C8B-B14F-4D97-AF65-F5344CB8AC3E}">
        <p14:creationId xmlns:p14="http://schemas.microsoft.com/office/powerpoint/2010/main" val="4107673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The Three E’s of Trauma</a:t>
            </a:r>
            <a:br>
              <a:rPr lang="en-US" dirty="0">
                <a:solidFill>
                  <a:srgbClr val="00B0F0"/>
                </a:solidFill>
              </a:rPr>
            </a:br>
            <a:endParaRPr lang="en-US" dirty="0">
              <a:solidFill>
                <a:srgbClr val="00B0F0"/>
              </a:solidFill>
            </a:endParaRPr>
          </a:p>
        </p:txBody>
      </p:sp>
      <p:sp>
        <p:nvSpPr>
          <p:cNvPr id="3" name="Content Placeholder 2"/>
          <p:cNvSpPr>
            <a:spLocks noGrp="1"/>
          </p:cNvSpPr>
          <p:nvPr>
            <p:ph idx="1"/>
          </p:nvPr>
        </p:nvSpPr>
        <p:spPr>
          <a:xfrm>
            <a:off x="677334" y="1492251"/>
            <a:ext cx="8596668" cy="4549112"/>
          </a:xfrm>
        </p:spPr>
        <p:txBody>
          <a:bodyPr>
            <a:normAutofit/>
          </a:bodyPr>
          <a:lstStyle/>
          <a:p>
            <a:pPr marL="0" indent="0">
              <a:buNone/>
            </a:pPr>
            <a:endParaRPr lang="en-US" dirty="0"/>
          </a:p>
          <a:p>
            <a:r>
              <a:rPr lang="en-US" dirty="0"/>
              <a:t>Event(s)</a:t>
            </a:r>
          </a:p>
          <a:p>
            <a:pPr>
              <a:buFont typeface="Arial" panose="020B0604020202020204" pitchFamily="34" charset="0"/>
              <a:buChar char="•"/>
            </a:pPr>
            <a:r>
              <a:rPr lang="en-US" sz="1200" dirty="0"/>
              <a:t>Potentially traumatic events are those that include the threat of physical or psychological harm and/or severe neglect.</a:t>
            </a:r>
          </a:p>
          <a:p>
            <a:pPr>
              <a:buFont typeface="Arial" panose="020B0604020202020204" pitchFamily="34" charset="0"/>
              <a:buChar char="•"/>
            </a:pPr>
            <a:r>
              <a:rPr lang="en-US" sz="1200" dirty="0"/>
              <a:t>These may occur once or repeatedly over time. </a:t>
            </a:r>
          </a:p>
          <a:p>
            <a:r>
              <a:rPr lang="en-US" dirty="0"/>
              <a:t>Experience of Event(s)</a:t>
            </a:r>
          </a:p>
          <a:p>
            <a:pPr>
              <a:buFont typeface="Arial" panose="020B0604020202020204" pitchFamily="34" charset="0"/>
              <a:buChar char="•"/>
            </a:pPr>
            <a:r>
              <a:rPr lang="en-US" sz="1200" dirty="0"/>
              <a:t>The individual’s experience of the event(s) determines whether it is a traumatic event. </a:t>
            </a:r>
          </a:p>
          <a:p>
            <a:pPr>
              <a:buFont typeface="Arial" panose="020B0604020202020204" pitchFamily="34" charset="0"/>
              <a:buChar char="•"/>
            </a:pPr>
            <a:r>
              <a:rPr lang="en-US" sz="1200" dirty="0"/>
              <a:t>An event may be traumatic for one individual &amp; not for another. </a:t>
            </a:r>
          </a:p>
          <a:p>
            <a:pPr>
              <a:buFont typeface="Arial" panose="020B0604020202020204" pitchFamily="34" charset="0"/>
              <a:buChar char="•"/>
            </a:pPr>
            <a:r>
              <a:rPr lang="en-US" sz="1200" dirty="0"/>
              <a:t>The individual’s interpretation will determine whether or not it is experienced as traumatic.</a:t>
            </a:r>
            <a:r>
              <a:rPr lang="en-US" sz="1000" dirty="0"/>
              <a:t>  </a:t>
            </a:r>
          </a:p>
          <a:p>
            <a:r>
              <a:rPr lang="en-US" dirty="0"/>
              <a:t>Effect</a:t>
            </a:r>
          </a:p>
          <a:p>
            <a:pPr>
              <a:buFont typeface="Arial" panose="020B0604020202020204" pitchFamily="34" charset="0"/>
              <a:buChar char="•"/>
            </a:pPr>
            <a:r>
              <a:rPr lang="en-US" sz="1200" dirty="0"/>
              <a:t>What happened as a result of the event?</a:t>
            </a:r>
          </a:p>
          <a:p>
            <a:pPr>
              <a:buFont typeface="Arial" panose="020B0604020202020204" pitchFamily="34" charset="0"/>
              <a:buChar char="•"/>
            </a:pPr>
            <a:r>
              <a:rPr lang="en-US" sz="1200" dirty="0"/>
              <a:t>The long-lasting adverse effects of the event are a critical component of trauma. </a:t>
            </a:r>
          </a:p>
          <a:p>
            <a:pPr>
              <a:buFont typeface="Arial" panose="020B0604020202020204" pitchFamily="34" charset="0"/>
              <a:buChar char="•"/>
            </a:pPr>
            <a:r>
              <a:rPr lang="en-US" sz="1200" dirty="0"/>
              <a:t>Adverse effects may occur immediately or may have a delayed onset. They may last short or long term. </a:t>
            </a:r>
          </a:p>
          <a:p>
            <a:pPr marL="0" indent="0">
              <a:buNone/>
            </a:pPr>
            <a:endParaRPr lang="en-US" dirty="0"/>
          </a:p>
        </p:txBody>
      </p:sp>
    </p:spTree>
    <p:extLst>
      <p:ext uri="{BB962C8B-B14F-4D97-AF65-F5344CB8AC3E}">
        <p14:creationId xmlns:p14="http://schemas.microsoft.com/office/powerpoint/2010/main" val="267040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dirty="0">
                <a:solidFill>
                  <a:srgbClr val="00B0F0"/>
                </a:solidFill>
              </a:rPr>
            </a:br>
            <a:r>
              <a:rPr lang="en-US" dirty="0">
                <a:solidFill>
                  <a:srgbClr val="00B0F0"/>
                </a:solidFill>
              </a:rPr>
              <a:t>Key Take Away Principles</a:t>
            </a:r>
          </a:p>
        </p:txBody>
      </p:sp>
      <p:sp>
        <p:nvSpPr>
          <p:cNvPr id="3" name="Content Placeholder 2"/>
          <p:cNvSpPr>
            <a:spLocks noGrp="1"/>
          </p:cNvSpPr>
          <p:nvPr>
            <p:ph idx="1"/>
          </p:nvPr>
        </p:nvSpPr>
        <p:spPr/>
        <p:txBody>
          <a:bodyPr>
            <a:normAutofit fontScale="85000" lnSpcReduction="20000"/>
          </a:bodyPr>
          <a:lstStyle/>
          <a:p>
            <a:endParaRPr lang="en-US" dirty="0"/>
          </a:p>
          <a:p>
            <a:r>
              <a:rPr lang="en-US" sz="1900" dirty="0"/>
              <a:t>Not everyone who experiences a traumatic event has a negative effect.</a:t>
            </a:r>
          </a:p>
          <a:p>
            <a:r>
              <a:rPr lang="en-US" sz="1900" dirty="0"/>
              <a:t>Negative effects can be seen long after the traumatic event.</a:t>
            </a:r>
          </a:p>
          <a:p>
            <a:r>
              <a:rPr lang="en-US" sz="1900" dirty="0"/>
              <a:t>Two people can experience the same event and have different outcomes.</a:t>
            </a:r>
          </a:p>
          <a:p>
            <a:pPr marL="0" indent="0" algn="ctr">
              <a:buNone/>
            </a:pPr>
            <a:endParaRPr lang="en-US" sz="3600" dirty="0">
              <a:solidFill>
                <a:srgbClr val="00B0F0"/>
              </a:solidFill>
            </a:endParaRPr>
          </a:p>
          <a:p>
            <a:pPr marL="0" indent="0" algn="ctr">
              <a:buNone/>
            </a:pPr>
            <a:r>
              <a:rPr lang="en-US" sz="4200" dirty="0">
                <a:solidFill>
                  <a:srgbClr val="00B0F0"/>
                </a:solidFill>
              </a:rPr>
              <a:t>Why</a:t>
            </a:r>
            <a:r>
              <a:rPr lang="en-US" sz="3600" dirty="0">
                <a:solidFill>
                  <a:srgbClr val="00B0F0"/>
                </a:solidFill>
              </a:rPr>
              <a:t> </a:t>
            </a:r>
            <a:r>
              <a:rPr lang="en-US" sz="4200" dirty="0">
                <a:solidFill>
                  <a:srgbClr val="00B0F0"/>
                </a:solidFill>
              </a:rPr>
              <a:t>These Principles?</a:t>
            </a:r>
            <a:endParaRPr lang="en-US" sz="4200" dirty="0"/>
          </a:p>
          <a:p>
            <a:endParaRPr lang="en-US" dirty="0"/>
          </a:p>
          <a:p>
            <a:pPr>
              <a:lnSpc>
                <a:spcPct val="120000"/>
              </a:lnSpc>
            </a:pPr>
            <a:r>
              <a:rPr lang="en-US" sz="1900" dirty="0"/>
              <a:t>Traumatic experiences often occur in threatening situations beyond an individual’s control.</a:t>
            </a:r>
          </a:p>
          <a:p>
            <a:pPr>
              <a:lnSpc>
                <a:spcPct val="120000"/>
              </a:lnSpc>
            </a:pPr>
            <a:r>
              <a:rPr lang="en-US" sz="1900" dirty="0"/>
              <a:t>These principles are about restoring control to the individual and not repeating the lack of control through rigid organizational practices.</a:t>
            </a:r>
          </a:p>
          <a:p>
            <a:pPr>
              <a:lnSpc>
                <a:spcPct val="120000"/>
              </a:lnSpc>
            </a:pPr>
            <a:endParaRPr lang="en-US" dirty="0"/>
          </a:p>
        </p:txBody>
      </p:sp>
    </p:spTree>
    <p:extLst>
      <p:ext uri="{BB962C8B-B14F-4D97-AF65-F5344CB8AC3E}">
        <p14:creationId xmlns:p14="http://schemas.microsoft.com/office/powerpoint/2010/main" val="1440671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Risks in Health Care and Older Adults</a:t>
            </a:r>
          </a:p>
        </p:txBody>
      </p:sp>
      <p:sp>
        <p:nvSpPr>
          <p:cNvPr id="3" name="Content Placeholder 2"/>
          <p:cNvSpPr>
            <a:spLocks noGrp="1"/>
          </p:cNvSpPr>
          <p:nvPr>
            <p:ph idx="1"/>
          </p:nvPr>
        </p:nvSpPr>
        <p:spPr>
          <a:xfrm>
            <a:off x="677334" y="1593851"/>
            <a:ext cx="8596668" cy="4184649"/>
          </a:xfrm>
        </p:spPr>
        <p:txBody>
          <a:bodyPr>
            <a:normAutofit/>
          </a:bodyPr>
          <a:lstStyle/>
          <a:p>
            <a:endParaRPr lang="en-US" dirty="0"/>
          </a:p>
          <a:p>
            <a:r>
              <a:rPr lang="en-US" sz="1600" dirty="0"/>
              <a:t>Health care settings may mimic previous traumatic experiences by taking away power, mobility, choice, etc.  </a:t>
            </a:r>
          </a:p>
          <a:p>
            <a:r>
              <a:rPr lang="en-US" sz="1600" dirty="0"/>
              <a:t>End-of-life can exacerbate previous trauma or create new traumatic experiences.</a:t>
            </a:r>
          </a:p>
          <a:p>
            <a:r>
              <a:rPr lang="en-US" sz="1600" dirty="0"/>
              <a:t>Attitudes and upbringing may have meant hiding traumas or not addressing them.</a:t>
            </a:r>
          </a:p>
          <a:p>
            <a:r>
              <a:rPr lang="en-US" sz="1600" dirty="0"/>
              <a:t>Cultural lessons such as “take it like a man” or “you made your bed, now lie in it” may be associated with secrecy and stoicism.</a:t>
            </a:r>
          </a:p>
          <a:p>
            <a:r>
              <a:rPr lang="en-US" sz="1600" dirty="0"/>
              <a:t>Established coping mechanisms may be compromised by new situations. </a:t>
            </a:r>
          </a:p>
          <a:p>
            <a:r>
              <a:rPr lang="en-US" sz="1600" dirty="0"/>
              <a:t>Moving into a nursing home often means loss of control over the environment.  </a:t>
            </a:r>
          </a:p>
          <a:p>
            <a:endParaRPr lang="en-US" dirty="0"/>
          </a:p>
          <a:p>
            <a:pPr marL="0" indent="0">
              <a:buNone/>
            </a:pPr>
            <a:endParaRPr lang="en-US" dirty="0"/>
          </a:p>
        </p:txBody>
      </p:sp>
    </p:spTree>
    <p:extLst>
      <p:ext uri="{BB962C8B-B14F-4D97-AF65-F5344CB8AC3E}">
        <p14:creationId xmlns:p14="http://schemas.microsoft.com/office/powerpoint/2010/main" val="519464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B0F0"/>
                </a:solidFill>
              </a:rPr>
              <a:t>Applying Trauma Informed Principles</a:t>
            </a:r>
          </a:p>
        </p:txBody>
      </p:sp>
      <p:sp>
        <p:nvSpPr>
          <p:cNvPr id="3" name="Content Placeholder 2"/>
          <p:cNvSpPr>
            <a:spLocks noGrp="1"/>
          </p:cNvSpPr>
          <p:nvPr>
            <p:ph idx="1"/>
          </p:nvPr>
        </p:nvSpPr>
        <p:spPr>
          <a:xfrm>
            <a:off x="677334" y="1689101"/>
            <a:ext cx="8596668" cy="4102100"/>
          </a:xfrm>
        </p:spPr>
        <p:txBody>
          <a:bodyPr>
            <a:normAutofit/>
          </a:bodyPr>
          <a:lstStyle/>
          <a:p>
            <a:endParaRPr lang="en-US" dirty="0">
              <a:solidFill>
                <a:srgbClr val="00B0F0"/>
              </a:solidFill>
            </a:endParaRPr>
          </a:p>
          <a:p>
            <a:endParaRPr lang="en-US" dirty="0">
              <a:solidFill>
                <a:srgbClr val="00B0F0"/>
              </a:solidFill>
            </a:endParaRPr>
          </a:p>
          <a:p>
            <a:r>
              <a:rPr lang="en-US" dirty="0">
                <a:solidFill>
                  <a:srgbClr val="00B0F0"/>
                </a:solidFill>
              </a:rPr>
              <a:t>Safety, Trustworthiness and Transparency</a:t>
            </a:r>
          </a:p>
          <a:p>
            <a:pPr>
              <a:buFont typeface="Arial" panose="020B0604020202020204" pitchFamily="34" charset="0"/>
              <a:buChar char="•"/>
            </a:pPr>
            <a:r>
              <a:rPr lang="en-US" sz="1400" dirty="0"/>
              <a:t>It is important that Residents feel safe.</a:t>
            </a:r>
          </a:p>
          <a:p>
            <a:pPr>
              <a:buFont typeface="Arial" panose="020B0604020202020204" pitchFamily="34" charset="0"/>
              <a:buChar char="•"/>
            </a:pPr>
            <a:r>
              <a:rPr lang="en-US" sz="1400" dirty="0"/>
              <a:t>It is important that Residents trust their Caregivers. </a:t>
            </a:r>
          </a:p>
          <a:p>
            <a:pPr>
              <a:buFont typeface="Arial" panose="020B0604020202020204" pitchFamily="34" charset="0"/>
              <a:buChar char="•"/>
            </a:pPr>
            <a:r>
              <a:rPr lang="en-US" sz="1400" dirty="0"/>
              <a:t>It is important that Caregivers are transparent in what they do and follow through on what they say.  </a:t>
            </a:r>
          </a:p>
          <a:p>
            <a:r>
              <a:rPr lang="en-US" dirty="0">
                <a:solidFill>
                  <a:srgbClr val="00B0F0"/>
                </a:solidFill>
              </a:rPr>
              <a:t>Choice, Collaboration and Empowerment</a:t>
            </a:r>
            <a:endParaRPr lang="en-US" sz="1200" dirty="0">
              <a:solidFill>
                <a:srgbClr val="00B0F0"/>
              </a:solidFill>
            </a:endParaRPr>
          </a:p>
          <a:p>
            <a:pPr>
              <a:buFont typeface="Arial" panose="020B0604020202020204" pitchFamily="34" charset="0"/>
              <a:buChar char="•"/>
            </a:pPr>
            <a:r>
              <a:rPr lang="en-US" sz="1400" dirty="0"/>
              <a:t>It is important that Residents have choices in their daily routines.</a:t>
            </a:r>
          </a:p>
          <a:p>
            <a:pPr>
              <a:buFont typeface="Arial" panose="020B0604020202020204" pitchFamily="34" charset="0"/>
              <a:buChar char="•"/>
            </a:pPr>
            <a:r>
              <a:rPr lang="en-US" sz="1400" dirty="0"/>
              <a:t>It is important that Caregivers collaborate with Residents regarding their daily routine. </a:t>
            </a:r>
          </a:p>
          <a:p>
            <a:pPr>
              <a:buFont typeface="Arial" panose="020B0604020202020204" pitchFamily="34" charset="0"/>
              <a:buChar char="•"/>
            </a:pPr>
            <a:r>
              <a:rPr lang="en-US" sz="1400" dirty="0"/>
              <a:t>It is important the Residents have control over their life, as much as possible. </a:t>
            </a:r>
          </a:p>
          <a:p>
            <a:pPr marL="0" indent="0">
              <a:buNone/>
            </a:pPr>
            <a:r>
              <a:rPr lang="en-US" sz="1400" dirty="0">
                <a:solidFill>
                  <a:srgbClr val="00B0F0"/>
                </a:solidFill>
              </a:rPr>
              <a:t> </a:t>
            </a:r>
          </a:p>
          <a:p>
            <a:endParaRPr lang="en-US" dirty="0">
              <a:solidFill>
                <a:srgbClr val="00B0F0"/>
              </a:solidFill>
            </a:endParaRPr>
          </a:p>
          <a:p>
            <a:endParaRPr lang="en-US" dirty="0"/>
          </a:p>
          <a:p>
            <a:pPr marL="0" indent="0">
              <a:buNone/>
            </a:pPr>
            <a:endParaRPr lang="en-US" sz="1200" dirty="0"/>
          </a:p>
        </p:txBody>
      </p:sp>
    </p:spTree>
    <p:extLst>
      <p:ext uri="{BB962C8B-B14F-4D97-AF65-F5344CB8AC3E}">
        <p14:creationId xmlns:p14="http://schemas.microsoft.com/office/powerpoint/2010/main" val="26998165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2871</TotalTime>
  <Words>852</Words>
  <Application>Microsoft Macintosh PowerPoint</Application>
  <PresentationFormat>Widescreen</PresentationFormat>
  <Paragraphs>93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TRAUMA-INFORMED CARE:  Long Term Nursing Care</vt:lpstr>
      <vt:lpstr>WHAT IS TRAUMA? </vt:lpstr>
      <vt:lpstr>Moving into a long-term care facility may even be a traumatic experience to some individuals as they feel the loss of their home and independence.  </vt:lpstr>
      <vt:lpstr>                                        of adults have experienced some kind of traumatic    event. Therefore, it is likely that a large majority of Residents may be affected, and a best practice would be to approach all Residents assuming they have experienced something in their life that may trigger a response. </vt:lpstr>
      <vt:lpstr>The Regulations say…..</vt:lpstr>
      <vt:lpstr>The Three E’s of Trauma </vt:lpstr>
      <vt:lpstr> Key Take Away Principles</vt:lpstr>
      <vt:lpstr>Risks in Health Care and Older Adults</vt:lpstr>
      <vt:lpstr>Applying Trauma Informed Principles</vt:lpstr>
      <vt:lpstr>Organizational Culture and Power</vt:lpstr>
      <vt:lpstr>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TRAUMA-INFORMED CARE: NURSING HOME RESPONSIBILITIES</dc:title>
  <dc:creator>Sparks, Nicole</dc:creator>
  <cp:lastModifiedBy>Martin, Jacob S</cp:lastModifiedBy>
  <cp:revision>16</cp:revision>
  <dcterms:created xsi:type="dcterms:W3CDTF">2021-07-06T20:08:24Z</dcterms:created>
  <dcterms:modified xsi:type="dcterms:W3CDTF">2021-07-15T15:21:27Z</dcterms:modified>
</cp:coreProperties>
</file>